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4" r:id="rId3"/>
    <p:sldId id="257" r:id="rId4"/>
    <p:sldId id="258" r:id="rId5"/>
    <p:sldId id="270" r:id="rId6"/>
    <p:sldId id="259" r:id="rId7"/>
    <p:sldId id="278" r:id="rId8"/>
    <p:sldId id="271" r:id="rId9"/>
    <p:sldId id="262" r:id="rId10"/>
    <p:sldId id="261" r:id="rId11"/>
    <p:sldId id="272" r:id="rId12"/>
    <p:sldId id="273" r:id="rId13"/>
    <p:sldId id="277" r:id="rId14"/>
    <p:sldId id="269" r:id="rId15"/>
    <p:sldId id="265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shkolu.ru/user/ta-na-ya/file/4830816/" TargetMode="External"/><Relationship Id="rId2" Type="http://schemas.openxmlformats.org/officeDocument/2006/relationships/hyperlink" Target="http://topreferat.znate.ru/docs/index-58945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estival.1september.ru/articles/619320/" TargetMode="External"/><Relationship Id="rId4" Type="http://schemas.openxmlformats.org/officeDocument/2006/relationships/hyperlink" Target="http://razumniki.ru/o_proishogdenii_slov_i_vyrogeniy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55712370_9839501_4018412_833609_339815_200708_welcome_ru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828800"/>
            <a:ext cx="7770594" cy="30555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5200" y="3200400"/>
            <a:ext cx="7498080" cy="1143000"/>
          </a:xfrm>
        </p:spPr>
        <p:txBody>
          <a:bodyPr>
            <a:noAutofit/>
          </a:bodyPr>
          <a:lstStyle/>
          <a:p>
            <a:r>
              <a:rPr lang="ru-RU" sz="6000" dirty="0" err="1" smtClean="0"/>
              <a:t>д_лина</a:t>
            </a:r>
            <a:r>
              <a:rPr lang="ru-RU" sz="6000" dirty="0" smtClean="0"/>
              <a:t>  </a:t>
            </a:r>
            <a:br>
              <a:rPr lang="ru-RU" sz="6000" dirty="0" smtClean="0"/>
            </a:br>
            <a:r>
              <a:rPr lang="ru-RU" sz="6000" dirty="0" err="1" smtClean="0"/>
              <a:t>л_пата</a:t>
            </a:r>
            <a:r>
              <a:rPr lang="ru-RU" sz="6000" dirty="0" smtClean="0"/>
              <a:t>  </a:t>
            </a:r>
            <a:br>
              <a:rPr lang="ru-RU" sz="6000" dirty="0" smtClean="0"/>
            </a:br>
            <a:r>
              <a:rPr lang="ru-RU" sz="6000" dirty="0" err="1" smtClean="0"/>
              <a:t>п_тух</a:t>
            </a:r>
            <a:r>
              <a:rPr lang="ru-RU" sz="6000" dirty="0" smtClean="0"/>
              <a:t>  </a:t>
            </a:r>
            <a:br>
              <a:rPr lang="ru-RU" sz="6000" dirty="0" smtClean="0"/>
            </a:br>
            <a:r>
              <a:rPr lang="ru-RU" sz="6000" dirty="0" err="1" smtClean="0"/>
              <a:t>п_ртфель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  <p:pic>
        <p:nvPicPr>
          <p:cNvPr id="4" name="Содержимое 3" descr="782703_html_m4619143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0"/>
            <a:ext cx="2240051" cy="2343150"/>
          </a:xfrm>
        </p:spPr>
      </p:pic>
      <p:pic>
        <p:nvPicPr>
          <p:cNvPr id="5" name="Рисунок 4" descr="_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4114800"/>
            <a:ext cx="1797975" cy="2495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457200"/>
            <a:ext cx="8001000" cy="57912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600" dirty="0" smtClean="0"/>
              <a:t>К словам привыкаешь день ото дня,</a:t>
            </a:r>
            <a:br>
              <a:rPr lang="ru-RU" sz="3600" dirty="0" smtClean="0"/>
            </a:br>
            <a:r>
              <a:rPr lang="ru-RU" sz="3600" dirty="0" smtClean="0"/>
              <a:t>А они первородного смысла полны...</a:t>
            </a:r>
            <a:br>
              <a:rPr lang="ru-RU" sz="3600" dirty="0" smtClean="0"/>
            </a:br>
            <a:r>
              <a:rPr lang="ru-RU" sz="3600" dirty="0" smtClean="0"/>
              <a:t>И когда я слышу:</a:t>
            </a:r>
            <a:br>
              <a:rPr lang="ru-RU" sz="3600" dirty="0" smtClean="0"/>
            </a:br>
            <a:r>
              <a:rPr lang="ru-RU" sz="3600" b="1" dirty="0" smtClean="0"/>
              <a:t>– Изв</a:t>
            </a:r>
            <a:r>
              <a:rPr lang="ru-RU" sz="4400" b="1" u="sng" dirty="0" smtClean="0">
                <a:solidFill>
                  <a:srgbClr val="FF0000"/>
                </a:solidFill>
              </a:rPr>
              <a:t>и</a:t>
            </a:r>
            <a:r>
              <a:rPr lang="ru-RU" sz="3600" b="1" dirty="0" smtClean="0"/>
              <a:t>ни  меня! –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Это значит:</a:t>
            </a:r>
            <a:br>
              <a:rPr lang="ru-RU" sz="3600" dirty="0" smtClean="0"/>
            </a:br>
            <a:r>
              <a:rPr lang="ru-RU" sz="3600" b="1" dirty="0" smtClean="0"/>
              <a:t>– Исключи меня из вины!</a:t>
            </a:r>
            <a:endParaRPr lang="en-US" sz="3600" b="1" dirty="0" smtClean="0"/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dirty="0" smtClean="0"/>
              <a:t>Проверочное слово для гласной </a:t>
            </a:r>
            <a:r>
              <a:rPr lang="ru-RU" sz="5400" dirty="0" smtClean="0">
                <a:solidFill>
                  <a:srgbClr val="FF0000"/>
                </a:solidFill>
              </a:rPr>
              <a:t>и </a:t>
            </a:r>
            <a:r>
              <a:rPr lang="ru-RU" sz="3600" dirty="0" smtClean="0"/>
              <a:t>в  слове </a:t>
            </a:r>
            <a:r>
              <a:rPr lang="ru-RU" sz="3600" b="1" dirty="0" smtClean="0"/>
              <a:t>изв</a:t>
            </a:r>
            <a:r>
              <a:rPr lang="ru-RU" sz="4400" b="1" u="sng" dirty="0" smtClean="0">
                <a:solidFill>
                  <a:srgbClr val="FF0000"/>
                </a:solidFill>
              </a:rPr>
              <a:t>и</a:t>
            </a:r>
            <a:r>
              <a:rPr lang="ru-RU" sz="3600" b="1" dirty="0" smtClean="0"/>
              <a:t>ни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0" y="5562600"/>
            <a:ext cx="4114800" cy="53340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/>
              <a:t>безв</a:t>
            </a:r>
            <a:r>
              <a:rPr lang="ru-RU" sz="4400" b="1" dirty="0" smtClean="0">
                <a:solidFill>
                  <a:srgbClr val="FF0000"/>
                </a:solidFill>
              </a:rPr>
              <a:t>и</a:t>
            </a:r>
            <a:r>
              <a:rPr lang="ru-RU" sz="4400" b="1" dirty="0" smtClean="0"/>
              <a:t>нный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609600"/>
            <a:ext cx="7498080" cy="5638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У слова – цвет своего огня,</a:t>
            </a:r>
          </a:p>
          <a:p>
            <a:pPr>
              <a:buNone/>
            </a:pPr>
            <a:r>
              <a:rPr lang="ru-RU" dirty="0" smtClean="0"/>
              <a:t>Свое пространство, свои рубежи,</a:t>
            </a:r>
          </a:p>
          <a:p>
            <a:pPr>
              <a:buNone/>
            </a:pPr>
            <a:r>
              <a:rPr lang="ru-RU" dirty="0" smtClean="0"/>
              <a:t>И когда я слышу:</a:t>
            </a:r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b="1" dirty="0" smtClean="0"/>
              <a:t>Об</a:t>
            </a: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r>
              <a:rPr lang="ru-RU" b="1" dirty="0" smtClean="0"/>
              <a:t>реги меня! –</a:t>
            </a:r>
          </a:p>
          <a:p>
            <a:pPr>
              <a:buNone/>
            </a:pPr>
            <a:r>
              <a:rPr lang="ru-RU" dirty="0" smtClean="0"/>
              <a:t>Это значит:</a:t>
            </a:r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b="1" dirty="0" smtClean="0"/>
              <a:t>Берегами меня окружи!</a:t>
            </a:r>
            <a:endParaRPr lang="en-US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Проверочное слово для гласной 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 в слове </a:t>
            </a:r>
            <a:r>
              <a:rPr lang="ru-RU" b="1" dirty="0" smtClean="0"/>
              <a:t>об</a:t>
            </a: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r>
              <a:rPr lang="ru-RU" b="1" dirty="0" smtClean="0"/>
              <a:t>реги</a:t>
            </a:r>
            <a:r>
              <a:rPr lang="ru-RU" dirty="0" smtClean="0"/>
              <a:t>?-</a:t>
            </a:r>
          </a:p>
          <a:p>
            <a:pPr algn="r"/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953000" y="5334000"/>
            <a:ext cx="4343400" cy="609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</a:t>
            </a:r>
            <a:r>
              <a:rPr lang="ru-RU" sz="4900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рег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3600" dirty="0" smtClean="0"/>
              <a:t>У слова есть корни. И есть родня.</a:t>
            </a:r>
            <a:br>
              <a:rPr lang="ru-RU" sz="3600" dirty="0" smtClean="0"/>
            </a:br>
            <a:r>
              <a:rPr lang="ru-RU" sz="3600" dirty="0" smtClean="0"/>
              <a:t>Оно не подкидыш под серым кустом.</a:t>
            </a:r>
            <a:br>
              <a:rPr lang="ru-RU" sz="3600" dirty="0" smtClean="0"/>
            </a:br>
            <a:r>
              <a:rPr lang="ru-RU" sz="3600" dirty="0" smtClean="0"/>
              <a:t>Когда я слышу:</a:t>
            </a:r>
            <a:br>
              <a:rPr lang="ru-RU" sz="3600" dirty="0" smtClean="0"/>
            </a:br>
            <a:r>
              <a:rPr lang="ru-RU" sz="3600" b="1" dirty="0" smtClean="0"/>
              <a:t>– Защити меня! –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Это значит:</a:t>
            </a:r>
            <a:br>
              <a:rPr lang="ru-RU" sz="3600" dirty="0" smtClean="0"/>
            </a:br>
            <a:r>
              <a:rPr lang="ru-RU" sz="3600" b="1" dirty="0" smtClean="0"/>
              <a:t>– Укрой меня за щитом!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>Проверочное слово для гласной </a:t>
            </a:r>
            <a:r>
              <a:rPr lang="ru-RU" sz="5300" dirty="0" smtClean="0">
                <a:solidFill>
                  <a:srgbClr val="FF0000"/>
                </a:solidFill>
              </a:rPr>
              <a:t>и</a:t>
            </a:r>
            <a:r>
              <a:rPr lang="ru-RU" sz="5300" dirty="0" smtClean="0"/>
              <a:t> </a:t>
            </a:r>
            <a:r>
              <a:rPr lang="ru-RU" sz="3600" dirty="0" smtClean="0"/>
              <a:t>в слове  защ</a:t>
            </a:r>
            <a:r>
              <a:rPr lang="ru-RU" sz="6000" u="sng" dirty="0" smtClean="0">
                <a:solidFill>
                  <a:srgbClr val="FF0000"/>
                </a:solidFill>
              </a:rPr>
              <a:t>и</a:t>
            </a:r>
            <a:r>
              <a:rPr lang="ru-RU" sz="3600" dirty="0" smtClean="0"/>
              <a:t>ти  -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5800" y="5181600"/>
            <a:ext cx="2133600" cy="6858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9600" dirty="0" smtClean="0"/>
              <a:t>щ</a:t>
            </a:r>
            <a:r>
              <a:rPr lang="ru-RU" sz="9600" dirty="0" smtClean="0">
                <a:solidFill>
                  <a:srgbClr val="FF0000"/>
                </a:solidFill>
              </a:rPr>
              <a:t>и</a:t>
            </a:r>
            <a:r>
              <a:rPr lang="ru-RU" sz="9600" dirty="0" smtClean="0"/>
              <a:t>т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685800"/>
            <a:ext cx="7315200" cy="17526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А </a:t>
            </a:r>
            <a:r>
              <a:rPr lang="ru-RU" sz="2800" b="1" dirty="0" smtClean="0">
                <a:solidFill>
                  <a:schemeClr val="tx1"/>
                </a:solidFill>
              </a:rPr>
              <a:t>поэтому скажем себе сурово,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Чтобы не было в жизни ненужных бед.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Надо думать, ребята, над каждым словом.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Ибо слов невесомых на свете нет.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                     </a:t>
            </a:r>
            <a:r>
              <a:rPr lang="ru-RU" b="1" dirty="0" smtClean="0">
                <a:solidFill>
                  <a:schemeClr val="tx1"/>
                </a:solidFill>
              </a:rPr>
              <a:t>                                      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  <a:r>
              <a:rPr lang="ru-RU" b="1" dirty="0" smtClean="0">
                <a:solidFill>
                  <a:schemeClr val="tx1"/>
                </a:solidFill>
              </a:rPr>
              <a:t>Эдуард Асадов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Слово может согреть, окрылить и спасти,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Осчастливить и льды протаранить.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Слово может нам тысячу бед принести,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Оскорбить и безжалостно ранить.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324088" cy="114300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  Спасибо за внимание!</a:t>
            </a:r>
            <a:endParaRPr lang="ru-RU" sz="6000" b="1" dirty="0">
              <a:solidFill>
                <a:srgbClr val="002060"/>
              </a:solidFill>
            </a:endParaRPr>
          </a:p>
        </p:txBody>
      </p:sp>
      <p:pic>
        <p:nvPicPr>
          <p:cNvPr id="6" name="Содержимое 5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1371600"/>
            <a:ext cx="5472931" cy="50234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Источники и интернет-ресурсы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ru-RU" dirty="0" smtClean="0"/>
              <a:t>В.И. Даль – Толковый словарь живого великорусского языка. [Книга] - 1956г.</a:t>
            </a:r>
          </a:p>
          <a:p>
            <a:pPr fontAlgn="base"/>
            <a:r>
              <a:rPr lang="ru-RU" dirty="0" smtClean="0"/>
              <a:t>С.А. Лаврова – Откуда берутся слова или Занимательная этимология [Книга]  - 2013г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topreferat.znate.ru/docs/index-58945.html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http://www.proshkolu.ru/user/ta-na-ya/file/4830816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razumniki.ru/o_proishogdenii_slov_i_vyrogeniy.html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http://festival.1september.ru/articles/619320</a:t>
            </a:r>
            <a:r>
              <a:rPr lang="en-US" dirty="0" smtClean="0">
                <a:hlinkClick r:id="rId5"/>
              </a:rPr>
              <a:t>/</a:t>
            </a:r>
            <a:endParaRPr lang="ru-RU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Всему название дано:</a:t>
            </a:r>
          </a:p>
          <a:p>
            <a:pPr>
              <a:buNone/>
            </a:pPr>
            <a:r>
              <a:rPr lang="ru-RU" b="1" dirty="0" smtClean="0"/>
              <a:t>И зверю, и предмету.</a:t>
            </a:r>
          </a:p>
          <a:p>
            <a:pPr>
              <a:buNone/>
            </a:pPr>
            <a:r>
              <a:rPr lang="ru-RU" b="1" dirty="0" smtClean="0"/>
              <a:t>Вещей вокруг полным- полно, </a:t>
            </a:r>
          </a:p>
          <a:p>
            <a:pPr>
              <a:buNone/>
            </a:pPr>
            <a:r>
              <a:rPr lang="ru-RU" b="1" dirty="0" smtClean="0"/>
              <a:t>А безымянных нету.</a:t>
            </a:r>
          </a:p>
          <a:p>
            <a:pPr>
              <a:buNone/>
            </a:pPr>
            <a:r>
              <a:rPr lang="ru-RU" b="1" dirty="0" smtClean="0"/>
              <a:t>Язык - и стар, и вечно нов.</a:t>
            </a:r>
          </a:p>
          <a:p>
            <a:pPr>
              <a:buNone/>
            </a:pPr>
            <a:r>
              <a:rPr lang="ru-RU" b="1" dirty="0" smtClean="0"/>
              <a:t>И это так прекрасно!</a:t>
            </a:r>
          </a:p>
          <a:p>
            <a:pPr>
              <a:buNone/>
            </a:pPr>
            <a:r>
              <a:rPr lang="ru-RU" b="1" dirty="0" smtClean="0"/>
              <a:t>В огромном мире- </a:t>
            </a:r>
          </a:p>
          <a:p>
            <a:pPr>
              <a:buNone/>
            </a:pPr>
            <a:r>
              <a:rPr lang="ru-RU" b="1" dirty="0" smtClean="0"/>
              <a:t>Мире слов купаться ежечасно.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Слово по микроскопом </a:t>
            </a:r>
            <a:br>
              <a:rPr lang="ru-RU" b="1" dirty="0" smtClean="0"/>
            </a:br>
            <a:r>
              <a:rPr lang="ru-RU" b="1" dirty="0" smtClean="0"/>
              <a:t>или  загадки этимологии</a:t>
            </a:r>
            <a:endParaRPr lang="ru-RU" b="1" dirty="0"/>
          </a:p>
        </p:txBody>
      </p:sp>
      <p:pic>
        <p:nvPicPr>
          <p:cNvPr id="4" name="Содержимое 3" descr="Как-выбрать-хороший-словарь-по-английскому-языку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2383133"/>
            <a:ext cx="3962399" cy="3870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Слово "этимология"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000" b="1" dirty="0" smtClean="0"/>
              <a:t>изначально греческое, оно произошло от "этимон" - "истинное значение" и "логос" - "слово". Соответственно, этимология - это наука, которая изучает значения слов, их происхождение.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Правила работы в группе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Выберите лидера группы.</a:t>
            </a:r>
          </a:p>
          <a:p>
            <a:r>
              <a:rPr lang="ru-RU" dirty="0" smtClean="0"/>
              <a:t>2. Распределите задания для каждого из членов группы.</a:t>
            </a:r>
          </a:p>
          <a:p>
            <a:r>
              <a:rPr lang="ru-RU" dirty="0" smtClean="0"/>
              <a:t>3. Учитесь находить контакты в группе.</a:t>
            </a:r>
          </a:p>
          <a:p>
            <a:r>
              <a:rPr lang="ru-RU" dirty="0" smtClean="0"/>
              <a:t>4. Каждая версия обсуждается в группе, согласуется общее решение.</a:t>
            </a:r>
          </a:p>
          <a:p>
            <a:r>
              <a:rPr lang="ru-RU" dirty="0" smtClean="0"/>
              <a:t>5. Лидер  группы защищает согласованное решение перед классом.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8382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Что есть у русских, но нет ни у англичан, ни у немцев, ни у французов?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743200"/>
            <a:ext cx="7498080" cy="3505200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 </a:t>
            </a:r>
            <a:endParaRPr lang="ru-RU" sz="28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04800" y="2286000"/>
          <a:ext cx="86106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2152650"/>
                <a:gridCol w="2152650"/>
                <a:gridCol w="2152650"/>
              </a:tblGrid>
              <a:tr h="10165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Русские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Англичане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Немцы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Французы</a:t>
                      </a:r>
                      <a:endParaRPr lang="ru-RU" sz="2800" b="1" dirty="0"/>
                    </a:p>
                  </a:txBody>
                  <a:tcPr/>
                </a:tc>
              </a:tr>
              <a:tr h="166343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Лев </a:t>
                      </a:r>
                    </a:p>
                    <a:p>
                      <a:r>
                        <a:rPr lang="ru-RU" sz="3200" b="1" dirty="0" smtClean="0"/>
                        <a:t>Николаевич Толстой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/>
                        <a:t>Льюис Кэрролл</a:t>
                      </a:r>
                    </a:p>
                    <a:p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Эрнст Гофмана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Шарль Перро</a:t>
                      </a:r>
                      <a:endParaRPr lang="ru-RU" sz="3200" b="1" dirty="0"/>
                    </a:p>
                  </a:txBody>
                  <a:tcPr/>
                </a:tc>
              </a:tr>
              <a:tr h="166343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Александр Сергеевич Пушкин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1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Алан </a:t>
                      </a:r>
                      <a:r>
                        <a:rPr kumimoji="0" lang="ru-RU" sz="3200" b="1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Милн</a:t>
                      </a:r>
                      <a:endParaRPr kumimoji="0" lang="ru-RU" sz="3200" b="1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err="1" smtClean="0"/>
                        <a:t>Якоб</a:t>
                      </a:r>
                      <a:r>
                        <a:rPr lang="ru-RU" sz="3200" b="1" dirty="0" smtClean="0"/>
                        <a:t>   Гримм 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2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Жюль</a:t>
                      </a:r>
                      <a:r>
                        <a:rPr kumimoji="0" lang="ru-RU" sz="32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Верн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Слово по микроскопом </a:t>
            </a:r>
            <a:br>
              <a:rPr lang="ru-RU" b="1" dirty="0" smtClean="0"/>
            </a:br>
            <a:r>
              <a:rPr lang="ru-RU" b="1" dirty="0" smtClean="0"/>
              <a:t>или  загадки этимологии</a:t>
            </a:r>
            <a:endParaRPr lang="ru-RU" b="1" dirty="0"/>
          </a:p>
        </p:txBody>
      </p:sp>
      <p:pic>
        <p:nvPicPr>
          <p:cNvPr id="4" name="Содержимое 3" descr="Как-выбрать-хороший-словарь-по-английскому-языку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2383133"/>
            <a:ext cx="3962399" cy="3870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ism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-228600"/>
            <a:ext cx="7315199" cy="73317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883306">
            <a:off x="2213362" y="742214"/>
            <a:ext cx="5118314" cy="36877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«Если вы действительно великий сыщик, отгадайте, что объединяет слова: </a:t>
            </a:r>
            <a:r>
              <a:rPr lang="ru-RU" sz="2800" b="1" i="1" dirty="0" smtClean="0">
                <a:latin typeface="Monotype Corsiva" pitchFamily="66" charset="0"/>
              </a:rPr>
              <a:t>порт, импорт, транспорт, экспорт, портмоне, портфель, портсигар, портативный, паспорт, портьера, рапорт, транспортир</a:t>
            </a:r>
            <a:r>
              <a:rPr lang="ru-RU" sz="2800" dirty="0" smtClean="0">
                <a:latin typeface="Monotype Corsiva" pitchFamily="66" charset="0"/>
              </a:rPr>
              <a:t>. Ха-ха-ха! Профессор </a:t>
            </a:r>
            <a:r>
              <a:rPr lang="ru-RU" sz="2800" dirty="0" err="1" smtClean="0">
                <a:latin typeface="Monotype Corsiva" pitchFamily="66" charset="0"/>
              </a:rPr>
              <a:t>Мориарти</a:t>
            </a:r>
            <a:r>
              <a:rPr lang="ru-RU" sz="2800" dirty="0" smtClean="0">
                <a:latin typeface="Monotype Corsiva" pitchFamily="66" charset="0"/>
              </a:rPr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Valentina_Volina__Etimologicheskij_slova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29200" y="914400"/>
            <a:ext cx="3810000" cy="5334000"/>
          </a:xfrm>
        </p:spPr>
      </p:pic>
      <p:pic>
        <p:nvPicPr>
          <p:cNvPr id="5" name="Рисунок 4" descr="M._Fasmer__Etimologicheskij_slovar_russkogo_yazyka._V_chetyreh_tomah._Tom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685800"/>
            <a:ext cx="3581400" cy="57481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395</TotalTime>
  <Words>304</Words>
  <Application>Microsoft Office PowerPoint</Application>
  <PresentationFormat>Экран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Слайд 1</vt:lpstr>
      <vt:lpstr>Слайд 2</vt:lpstr>
      <vt:lpstr>Слово по микроскопом  или  загадки этимологии</vt:lpstr>
      <vt:lpstr>Слово "этимология" </vt:lpstr>
      <vt:lpstr>Правила работы в группе </vt:lpstr>
      <vt:lpstr> Что есть у русских, но нет ни у англичан, ни у немцев, ни у французов?  </vt:lpstr>
      <vt:lpstr>Слово по микроскопом  или  загадки этимологии</vt:lpstr>
      <vt:lpstr>«Если вы действительно великий сыщик, отгадайте, что объединяет слова: порт, импорт, транспорт, экспорт, портмоне, портфель, портсигар, портативный, паспорт, портьера, рапорт, транспортир. Ха-ха-ха! Профессор Мориарти»</vt:lpstr>
      <vt:lpstr>Слайд 9</vt:lpstr>
      <vt:lpstr>д_лина   л_пата   п_тух   п_ртфель </vt:lpstr>
      <vt:lpstr>безвинный</vt:lpstr>
      <vt:lpstr>берег</vt:lpstr>
      <vt:lpstr>         У слова есть корни. И есть родня. Оно не подкидыш под серым кустом. Когда я слышу: – Защити меня! – Это значит: – Укрой меня за щитом!    Проверочное слово для гласной и в слове  защити  -</vt:lpstr>
      <vt:lpstr>Слайд 14</vt:lpstr>
      <vt:lpstr>  Спасибо за внимание!</vt:lpstr>
      <vt:lpstr>Источники и интернет-ресурсы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Alia</dc:creator>
  <cp:lastModifiedBy>Alia</cp:lastModifiedBy>
  <cp:revision>43</cp:revision>
  <dcterms:created xsi:type="dcterms:W3CDTF">2015-12-05T17:07:08Z</dcterms:created>
  <dcterms:modified xsi:type="dcterms:W3CDTF">2016-01-29T18:18:45Z</dcterms:modified>
</cp:coreProperties>
</file>